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a:p>
        </p:txBody>
      </p:sp>
      <p:sp>
        <p:nvSpPr>
          <p:cNvPr id="4" name="Marcador de fecha 3"/>
          <p:cNvSpPr>
            <a:spLocks noGrp="1"/>
          </p:cNvSpPr>
          <p:nvPr>
            <p:ph type="dt" sz="half" idx="10"/>
          </p:nvPr>
        </p:nvSpPr>
        <p:spPr/>
        <p:txBody>
          <a:bodyPr/>
          <a:lstStyle/>
          <a:p>
            <a:fld id="{FE77F77C-EAAB-440C-BB2E-F84B3A5F5114}" type="datetimeFigureOut">
              <a:rPr lang="en-US" smtClean="0"/>
              <a:t>8/25/2024</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3B614099-38FB-4837-AD81-8A171B5B9835}" type="slidenum">
              <a:rPr lang="en-US" smtClean="0"/>
              <a:t>‹Nº›</a:t>
            </a:fld>
            <a:endParaRPr lang="en-US"/>
          </a:p>
        </p:txBody>
      </p:sp>
    </p:spTree>
    <p:extLst>
      <p:ext uri="{BB962C8B-B14F-4D97-AF65-F5344CB8AC3E}">
        <p14:creationId xmlns:p14="http://schemas.microsoft.com/office/powerpoint/2010/main" val="2064106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FE77F77C-EAAB-440C-BB2E-F84B3A5F5114}" type="datetimeFigureOut">
              <a:rPr lang="en-US" smtClean="0"/>
              <a:t>8/25/2024</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3B614099-38FB-4837-AD81-8A171B5B9835}" type="slidenum">
              <a:rPr lang="en-US" smtClean="0"/>
              <a:t>‹Nº›</a:t>
            </a:fld>
            <a:endParaRPr lang="en-US"/>
          </a:p>
        </p:txBody>
      </p:sp>
    </p:spTree>
    <p:extLst>
      <p:ext uri="{BB962C8B-B14F-4D97-AF65-F5344CB8AC3E}">
        <p14:creationId xmlns:p14="http://schemas.microsoft.com/office/powerpoint/2010/main" val="1966133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FE77F77C-EAAB-440C-BB2E-F84B3A5F5114}" type="datetimeFigureOut">
              <a:rPr lang="en-US" smtClean="0"/>
              <a:t>8/25/2024</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3B614099-38FB-4837-AD81-8A171B5B9835}" type="slidenum">
              <a:rPr lang="en-US" smtClean="0"/>
              <a:t>‹Nº›</a:t>
            </a:fld>
            <a:endParaRPr lang="en-US"/>
          </a:p>
        </p:txBody>
      </p:sp>
    </p:spTree>
    <p:extLst>
      <p:ext uri="{BB962C8B-B14F-4D97-AF65-F5344CB8AC3E}">
        <p14:creationId xmlns:p14="http://schemas.microsoft.com/office/powerpoint/2010/main" val="3527047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FE77F77C-EAAB-440C-BB2E-F84B3A5F5114}" type="datetimeFigureOut">
              <a:rPr lang="en-US" smtClean="0"/>
              <a:t>8/25/2024</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3B614099-38FB-4837-AD81-8A171B5B9835}" type="slidenum">
              <a:rPr lang="en-US" smtClean="0"/>
              <a:t>‹Nº›</a:t>
            </a:fld>
            <a:endParaRPr lang="en-US"/>
          </a:p>
        </p:txBody>
      </p:sp>
    </p:spTree>
    <p:extLst>
      <p:ext uri="{BB962C8B-B14F-4D97-AF65-F5344CB8AC3E}">
        <p14:creationId xmlns:p14="http://schemas.microsoft.com/office/powerpoint/2010/main" val="4231479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FE77F77C-EAAB-440C-BB2E-F84B3A5F5114}" type="datetimeFigureOut">
              <a:rPr lang="en-US" smtClean="0"/>
              <a:t>8/25/2024</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3B614099-38FB-4837-AD81-8A171B5B9835}" type="slidenum">
              <a:rPr lang="en-US" smtClean="0"/>
              <a:t>‹Nº›</a:t>
            </a:fld>
            <a:endParaRPr lang="en-US"/>
          </a:p>
        </p:txBody>
      </p:sp>
    </p:spTree>
    <p:extLst>
      <p:ext uri="{BB962C8B-B14F-4D97-AF65-F5344CB8AC3E}">
        <p14:creationId xmlns:p14="http://schemas.microsoft.com/office/powerpoint/2010/main" val="3643848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fecha 4"/>
          <p:cNvSpPr>
            <a:spLocks noGrp="1"/>
          </p:cNvSpPr>
          <p:nvPr>
            <p:ph type="dt" sz="half" idx="10"/>
          </p:nvPr>
        </p:nvSpPr>
        <p:spPr/>
        <p:txBody>
          <a:bodyPr/>
          <a:lstStyle/>
          <a:p>
            <a:fld id="{FE77F77C-EAAB-440C-BB2E-F84B3A5F5114}" type="datetimeFigureOut">
              <a:rPr lang="en-US" smtClean="0"/>
              <a:t>8/25/2024</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3B614099-38FB-4837-AD81-8A171B5B9835}" type="slidenum">
              <a:rPr lang="en-US" smtClean="0"/>
              <a:t>‹Nº›</a:t>
            </a:fld>
            <a:endParaRPr lang="en-US"/>
          </a:p>
        </p:txBody>
      </p:sp>
    </p:spTree>
    <p:extLst>
      <p:ext uri="{BB962C8B-B14F-4D97-AF65-F5344CB8AC3E}">
        <p14:creationId xmlns:p14="http://schemas.microsoft.com/office/powerpoint/2010/main" val="4165149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Marcador de fecha 6"/>
          <p:cNvSpPr>
            <a:spLocks noGrp="1"/>
          </p:cNvSpPr>
          <p:nvPr>
            <p:ph type="dt" sz="half" idx="10"/>
          </p:nvPr>
        </p:nvSpPr>
        <p:spPr/>
        <p:txBody>
          <a:bodyPr/>
          <a:lstStyle/>
          <a:p>
            <a:fld id="{FE77F77C-EAAB-440C-BB2E-F84B3A5F5114}" type="datetimeFigureOut">
              <a:rPr lang="en-US" smtClean="0"/>
              <a:t>8/25/2024</a:t>
            </a:fld>
            <a:endParaRPr lang="en-US"/>
          </a:p>
        </p:txBody>
      </p:sp>
      <p:sp>
        <p:nvSpPr>
          <p:cNvPr id="8" name="Marcador de pie de página 7"/>
          <p:cNvSpPr>
            <a:spLocks noGrp="1"/>
          </p:cNvSpPr>
          <p:nvPr>
            <p:ph type="ftr" sz="quarter" idx="11"/>
          </p:nvPr>
        </p:nvSpPr>
        <p:spPr/>
        <p:txBody>
          <a:bodyPr/>
          <a:lstStyle/>
          <a:p>
            <a:endParaRPr lang="en-US"/>
          </a:p>
        </p:txBody>
      </p:sp>
      <p:sp>
        <p:nvSpPr>
          <p:cNvPr id="9" name="Marcador de número de diapositiva 8"/>
          <p:cNvSpPr>
            <a:spLocks noGrp="1"/>
          </p:cNvSpPr>
          <p:nvPr>
            <p:ph type="sldNum" sz="quarter" idx="12"/>
          </p:nvPr>
        </p:nvSpPr>
        <p:spPr/>
        <p:txBody>
          <a:bodyPr/>
          <a:lstStyle/>
          <a:p>
            <a:fld id="{3B614099-38FB-4837-AD81-8A171B5B9835}" type="slidenum">
              <a:rPr lang="en-US" smtClean="0"/>
              <a:t>‹Nº›</a:t>
            </a:fld>
            <a:endParaRPr lang="en-US"/>
          </a:p>
        </p:txBody>
      </p:sp>
    </p:spTree>
    <p:extLst>
      <p:ext uri="{BB962C8B-B14F-4D97-AF65-F5344CB8AC3E}">
        <p14:creationId xmlns:p14="http://schemas.microsoft.com/office/powerpoint/2010/main" val="1672107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fecha 2"/>
          <p:cNvSpPr>
            <a:spLocks noGrp="1"/>
          </p:cNvSpPr>
          <p:nvPr>
            <p:ph type="dt" sz="half" idx="10"/>
          </p:nvPr>
        </p:nvSpPr>
        <p:spPr/>
        <p:txBody>
          <a:bodyPr/>
          <a:lstStyle/>
          <a:p>
            <a:fld id="{FE77F77C-EAAB-440C-BB2E-F84B3A5F5114}" type="datetimeFigureOut">
              <a:rPr lang="en-US" smtClean="0"/>
              <a:t>8/25/2024</a:t>
            </a:fld>
            <a:endParaRPr lang="en-US"/>
          </a:p>
        </p:txBody>
      </p:sp>
      <p:sp>
        <p:nvSpPr>
          <p:cNvPr id="4" name="Marcador de pie de página 3"/>
          <p:cNvSpPr>
            <a:spLocks noGrp="1"/>
          </p:cNvSpPr>
          <p:nvPr>
            <p:ph type="ftr" sz="quarter" idx="11"/>
          </p:nvPr>
        </p:nvSpPr>
        <p:spPr/>
        <p:txBody>
          <a:bodyPr/>
          <a:lstStyle/>
          <a:p>
            <a:endParaRPr lang="en-US"/>
          </a:p>
        </p:txBody>
      </p:sp>
      <p:sp>
        <p:nvSpPr>
          <p:cNvPr id="5" name="Marcador de número de diapositiva 4"/>
          <p:cNvSpPr>
            <a:spLocks noGrp="1"/>
          </p:cNvSpPr>
          <p:nvPr>
            <p:ph type="sldNum" sz="quarter" idx="12"/>
          </p:nvPr>
        </p:nvSpPr>
        <p:spPr/>
        <p:txBody>
          <a:bodyPr/>
          <a:lstStyle/>
          <a:p>
            <a:fld id="{3B614099-38FB-4837-AD81-8A171B5B9835}" type="slidenum">
              <a:rPr lang="en-US" smtClean="0"/>
              <a:t>‹Nº›</a:t>
            </a:fld>
            <a:endParaRPr lang="en-US"/>
          </a:p>
        </p:txBody>
      </p:sp>
    </p:spTree>
    <p:extLst>
      <p:ext uri="{BB962C8B-B14F-4D97-AF65-F5344CB8AC3E}">
        <p14:creationId xmlns:p14="http://schemas.microsoft.com/office/powerpoint/2010/main" val="9290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E77F77C-EAAB-440C-BB2E-F84B3A5F5114}" type="datetimeFigureOut">
              <a:rPr lang="en-US" smtClean="0"/>
              <a:t>8/25/2024</a:t>
            </a:fld>
            <a:endParaRPr lang="en-US"/>
          </a:p>
        </p:txBody>
      </p:sp>
      <p:sp>
        <p:nvSpPr>
          <p:cNvPr id="3" name="Marcador de pie de página 2"/>
          <p:cNvSpPr>
            <a:spLocks noGrp="1"/>
          </p:cNvSpPr>
          <p:nvPr>
            <p:ph type="ftr" sz="quarter" idx="11"/>
          </p:nvPr>
        </p:nvSpPr>
        <p:spPr/>
        <p:txBody>
          <a:bodyPr/>
          <a:lstStyle/>
          <a:p>
            <a:endParaRPr lang="en-US"/>
          </a:p>
        </p:txBody>
      </p:sp>
      <p:sp>
        <p:nvSpPr>
          <p:cNvPr id="4" name="Marcador de número de diapositiva 3"/>
          <p:cNvSpPr>
            <a:spLocks noGrp="1"/>
          </p:cNvSpPr>
          <p:nvPr>
            <p:ph type="sldNum" sz="quarter" idx="12"/>
          </p:nvPr>
        </p:nvSpPr>
        <p:spPr/>
        <p:txBody>
          <a:bodyPr/>
          <a:lstStyle/>
          <a:p>
            <a:fld id="{3B614099-38FB-4837-AD81-8A171B5B9835}" type="slidenum">
              <a:rPr lang="en-US" smtClean="0"/>
              <a:t>‹Nº›</a:t>
            </a:fld>
            <a:endParaRPr lang="en-US"/>
          </a:p>
        </p:txBody>
      </p:sp>
    </p:spTree>
    <p:extLst>
      <p:ext uri="{BB962C8B-B14F-4D97-AF65-F5344CB8AC3E}">
        <p14:creationId xmlns:p14="http://schemas.microsoft.com/office/powerpoint/2010/main" val="280327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FE77F77C-EAAB-440C-BB2E-F84B3A5F5114}" type="datetimeFigureOut">
              <a:rPr lang="en-US" smtClean="0"/>
              <a:t>8/25/2024</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3B614099-38FB-4837-AD81-8A171B5B9835}" type="slidenum">
              <a:rPr lang="en-US" smtClean="0"/>
              <a:t>‹Nº›</a:t>
            </a:fld>
            <a:endParaRPr lang="en-US"/>
          </a:p>
        </p:txBody>
      </p:sp>
    </p:spTree>
    <p:extLst>
      <p:ext uri="{BB962C8B-B14F-4D97-AF65-F5344CB8AC3E}">
        <p14:creationId xmlns:p14="http://schemas.microsoft.com/office/powerpoint/2010/main" val="2154274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FE77F77C-EAAB-440C-BB2E-F84B3A5F5114}" type="datetimeFigureOut">
              <a:rPr lang="en-US" smtClean="0"/>
              <a:t>8/25/2024</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3B614099-38FB-4837-AD81-8A171B5B9835}" type="slidenum">
              <a:rPr lang="en-US" smtClean="0"/>
              <a:t>‹Nº›</a:t>
            </a:fld>
            <a:endParaRPr lang="en-US"/>
          </a:p>
        </p:txBody>
      </p:sp>
    </p:spTree>
    <p:extLst>
      <p:ext uri="{BB962C8B-B14F-4D97-AF65-F5344CB8AC3E}">
        <p14:creationId xmlns:p14="http://schemas.microsoft.com/office/powerpoint/2010/main" val="328912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7F77C-EAAB-440C-BB2E-F84B3A5F5114}" type="datetimeFigureOut">
              <a:rPr lang="en-US" smtClean="0"/>
              <a:t>8/25/2024</a:t>
            </a:fld>
            <a:endParaRPr lang="en-U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614099-38FB-4837-AD81-8A171B5B9835}" type="slidenum">
              <a:rPr lang="en-US" smtClean="0"/>
              <a:t>‹Nº›</a:t>
            </a:fld>
            <a:endParaRPr lang="en-US"/>
          </a:p>
        </p:txBody>
      </p:sp>
    </p:spTree>
    <p:extLst>
      <p:ext uri="{BB962C8B-B14F-4D97-AF65-F5344CB8AC3E}">
        <p14:creationId xmlns:p14="http://schemas.microsoft.com/office/powerpoint/2010/main" val="7252589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ervicios.abc.gov.ar/lainstitucion/organismos/legalytecnicaeducativa/estatuto/art108inc-b-2.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AR" dirty="0" smtClean="0"/>
              <a:t>Estatuto Docente</a:t>
            </a:r>
            <a:endParaRPr lang="en-US" dirty="0"/>
          </a:p>
        </p:txBody>
      </p:sp>
      <p:sp>
        <p:nvSpPr>
          <p:cNvPr id="3" name="Subtítulo 2"/>
          <p:cNvSpPr>
            <a:spLocks noGrp="1"/>
          </p:cNvSpPr>
          <p:nvPr>
            <p:ph type="subTitle" idx="1"/>
          </p:nvPr>
        </p:nvSpPr>
        <p:spPr/>
        <p:txBody>
          <a:bodyPr>
            <a:normAutofit/>
          </a:bodyPr>
          <a:lstStyle/>
          <a:p>
            <a:r>
              <a:rPr lang="es-AR" sz="4400" dirty="0" smtClean="0"/>
              <a:t>Ley 10579</a:t>
            </a:r>
            <a:endParaRPr lang="en-US" sz="4400" dirty="0"/>
          </a:p>
        </p:txBody>
      </p:sp>
    </p:spTree>
    <p:extLst>
      <p:ext uri="{BB962C8B-B14F-4D97-AF65-F5344CB8AC3E}">
        <p14:creationId xmlns:p14="http://schemas.microsoft.com/office/powerpoint/2010/main" val="34103152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Sanciones Artículos 66 y 68 Estatuto</a:t>
            </a:r>
            <a:endParaRPr lang="en-US" dirty="0"/>
          </a:p>
        </p:txBody>
      </p:sp>
      <p:sp>
        <p:nvSpPr>
          <p:cNvPr id="3" name="Marcador de contenido 2"/>
          <p:cNvSpPr>
            <a:spLocks noGrp="1"/>
          </p:cNvSpPr>
          <p:nvPr>
            <p:ph idx="1"/>
          </p:nvPr>
        </p:nvSpPr>
        <p:spPr/>
        <p:txBody>
          <a:bodyPr/>
          <a:lstStyle/>
          <a:p>
            <a:r>
              <a:rPr lang="es-AR" dirty="0" smtClean="0"/>
              <a:t>Art 66: Aspirantes que fuesen designados y no se presente al cargo/horas, quedará excluido por 1 año del registro, salvo casos de fuerza mayor.</a:t>
            </a:r>
          </a:p>
          <a:p>
            <a:r>
              <a:rPr lang="es-AR" dirty="0" smtClean="0"/>
              <a:t>Art 68: Falsedad declaración: Cancela el nombramiento (impugnación acto público) y queda excluido del registro durante 2 a 5 años dependiendo la gravedad. Ante reincidencia la exclusión resulta definitiva.</a:t>
            </a:r>
          </a:p>
          <a:p>
            <a:endParaRPr lang="en-US" dirty="0"/>
          </a:p>
        </p:txBody>
      </p:sp>
    </p:spTree>
    <p:extLst>
      <p:ext uri="{BB962C8B-B14F-4D97-AF65-F5344CB8AC3E}">
        <p14:creationId xmlns:p14="http://schemas.microsoft.com/office/powerpoint/2010/main" val="3166941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Servicio provisorio</a:t>
            </a:r>
            <a:endParaRPr lang="en-US" dirty="0"/>
          </a:p>
        </p:txBody>
      </p:sp>
      <p:sp>
        <p:nvSpPr>
          <p:cNvPr id="3" name="Marcador de contenido 2"/>
          <p:cNvSpPr>
            <a:spLocks noGrp="1"/>
          </p:cNvSpPr>
          <p:nvPr>
            <p:ph idx="1"/>
          </p:nvPr>
        </p:nvSpPr>
        <p:spPr/>
        <p:txBody>
          <a:bodyPr>
            <a:normAutofit fontScale="62500" lnSpcReduction="20000"/>
          </a:bodyPr>
          <a:lstStyle/>
          <a:p>
            <a:r>
              <a:rPr lang="es-AR" dirty="0" smtClean="0"/>
              <a:t>Articulo 101 a 105 Ley 10579</a:t>
            </a:r>
          </a:p>
          <a:p>
            <a:r>
              <a:rPr lang="es-AR" dirty="0" smtClean="0"/>
              <a:t>Licencias artículos 114 y 115</a:t>
            </a:r>
          </a:p>
          <a:p>
            <a:r>
              <a:rPr lang="es-ES" dirty="0"/>
              <a:t>a) Por enfermedad o accidente de trabajo.</a:t>
            </a:r>
            <a:br>
              <a:rPr lang="es-ES" dirty="0"/>
            </a:br>
            <a:r>
              <a:rPr lang="es-ES" dirty="0"/>
              <a:t>b) Por examen médico prematrimonial.</a:t>
            </a:r>
            <a:br>
              <a:rPr lang="es-ES" dirty="0"/>
            </a:br>
            <a:r>
              <a:rPr lang="es-ES" dirty="0"/>
              <a:t>c) Por matrimonio.</a:t>
            </a:r>
            <a:br>
              <a:rPr lang="es-ES" dirty="0"/>
            </a:br>
            <a:r>
              <a:rPr lang="es-ES" dirty="0"/>
              <a:t>d) Por maternidad o adopción.</a:t>
            </a:r>
            <a:br>
              <a:rPr lang="es-ES" dirty="0"/>
            </a:br>
            <a:r>
              <a:rPr lang="es-ES" dirty="0"/>
              <a:t>e) Por nacimiento de hijo.</a:t>
            </a:r>
            <a:br>
              <a:rPr lang="es-ES" dirty="0"/>
            </a:br>
            <a:r>
              <a:rPr lang="es-ES" dirty="0"/>
              <a:t>f) Por atención de familiar enfermo.</a:t>
            </a:r>
            <a:br>
              <a:rPr lang="es-ES" dirty="0"/>
            </a:br>
            <a:r>
              <a:rPr lang="es-ES" dirty="0"/>
              <a:t>g) Por donación de sangre.</a:t>
            </a:r>
            <a:br>
              <a:rPr lang="es-ES" dirty="0"/>
            </a:br>
            <a:r>
              <a:rPr lang="es-ES" dirty="0"/>
              <a:t>h) Por razones de profilaxis.</a:t>
            </a:r>
            <a:br>
              <a:rPr lang="es-ES" dirty="0"/>
            </a:br>
            <a:r>
              <a:rPr lang="es-ES" dirty="0"/>
              <a:t>i) Por unidad familiar o cuidado de familiar a cargo.</a:t>
            </a:r>
            <a:br>
              <a:rPr lang="es-ES" dirty="0"/>
            </a:br>
            <a:r>
              <a:rPr lang="es-ES" dirty="0"/>
              <a:t>j) Por duelo familiar.</a:t>
            </a:r>
            <a:br>
              <a:rPr lang="es-ES" dirty="0"/>
            </a:br>
            <a:r>
              <a:rPr lang="es-ES" dirty="0"/>
              <a:t>k) Por examen médico por incorporación al servicio militar.</a:t>
            </a:r>
            <a:br>
              <a:rPr lang="es-ES" dirty="0"/>
            </a:br>
            <a:r>
              <a:rPr lang="es-ES" dirty="0"/>
              <a:t>l) Por servicio militar o incorporación a reserva de las FF.AA.</a:t>
            </a:r>
            <a:br>
              <a:rPr lang="es-ES" dirty="0"/>
            </a:br>
            <a:r>
              <a:rPr lang="es-ES" dirty="0"/>
              <a:t>ll) Por pre-examen y examen.</a:t>
            </a:r>
            <a:br>
              <a:rPr lang="es-ES" dirty="0"/>
            </a:br>
            <a:r>
              <a:rPr lang="es-ES" dirty="0"/>
              <a:t>m) Por citación de autoridad competente.</a:t>
            </a:r>
          </a:p>
          <a:p>
            <a:r>
              <a:rPr lang="es-ES" dirty="0"/>
              <a:t>n) Por vacación anual.</a:t>
            </a:r>
            <a:br>
              <a:rPr lang="es-ES" dirty="0"/>
            </a:br>
            <a:r>
              <a:rPr lang="es-ES" dirty="0"/>
              <a:t>ñ) Por donación de órganos.</a:t>
            </a:r>
            <a:br>
              <a:rPr lang="es-ES" dirty="0"/>
            </a:br>
            <a:r>
              <a:rPr lang="es-ES" dirty="0"/>
              <a:t>o) Por causa particular.</a:t>
            </a:r>
          </a:p>
          <a:p>
            <a:endParaRPr lang="en-US" dirty="0"/>
          </a:p>
        </p:txBody>
      </p:sp>
    </p:spTree>
    <p:extLst>
      <p:ext uri="{BB962C8B-B14F-4D97-AF65-F5344CB8AC3E}">
        <p14:creationId xmlns:p14="http://schemas.microsoft.com/office/powerpoint/2010/main" val="2075839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Licencias</a:t>
            </a:r>
            <a:endParaRPr lang="en-US" dirty="0"/>
          </a:p>
        </p:txBody>
      </p:sp>
      <p:sp>
        <p:nvSpPr>
          <p:cNvPr id="3" name="Marcador de contenido 2"/>
          <p:cNvSpPr>
            <a:spLocks noGrp="1"/>
          </p:cNvSpPr>
          <p:nvPr>
            <p:ph idx="1"/>
          </p:nvPr>
        </p:nvSpPr>
        <p:spPr/>
        <p:txBody>
          <a:bodyPr/>
          <a:lstStyle/>
          <a:p>
            <a:r>
              <a:rPr lang="es-ES" dirty="0"/>
              <a:t>) Por estudio o perfeccionamiento docente.</a:t>
            </a:r>
            <a:r>
              <a:rPr lang="es-ES" dirty="0" smtClean="0"/>
              <a:t/>
            </a:r>
            <a:br>
              <a:rPr lang="es-ES" dirty="0" smtClean="0"/>
            </a:br>
            <a:r>
              <a:rPr lang="es-ES" dirty="0"/>
              <a:t>b) Por representación gremial de acuerdo con las normas vigentes en la materia.</a:t>
            </a:r>
            <a:r>
              <a:rPr lang="es-ES" dirty="0" smtClean="0"/>
              <a:t/>
            </a:r>
            <a:br>
              <a:rPr lang="es-ES" dirty="0" smtClean="0"/>
            </a:br>
            <a:r>
              <a:rPr lang="es-ES" dirty="0"/>
              <a:t>c) Por actividad de interés público o del Estado.</a:t>
            </a:r>
            <a:r>
              <a:rPr lang="es-ES" dirty="0" smtClean="0"/>
              <a:t/>
            </a:r>
            <a:br>
              <a:rPr lang="es-ES" dirty="0" smtClean="0"/>
            </a:br>
            <a:r>
              <a:rPr lang="es-ES" dirty="0"/>
              <a:t>d) Por desempeño de cargos de mayor jerarquía en el sistema educativo.</a:t>
            </a:r>
            <a:r>
              <a:rPr lang="es-ES" dirty="0" smtClean="0"/>
              <a:t/>
            </a:r>
            <a:br>
              <a:rPr lang="es-ES" dirty="0" smtClean="0"/>
            </a:br>
            <a:r>
              <a:rPr lang="es-ES" dirty="0"/>
              <a:t>e) Por desempeño de cargos electivos o representación política</a:t>
            </a:r>
            <a:r>
              <a:rPr lang="es-ES" dirty="0" smtClean="0"/>
              <a:t>.</a:t>
            </a:r>
          </a:p>
          <a:p>
            <a:r>
              <a:rPr lang="es-ES" dirty="0" smtClean="0"/>
              <a:t>Para ampliar la temática debería verse reglamentación según decreto 688/93</a:t>
            </a:r>
            <a:endParaRPr lang="en-US" dirty="0"/>
          </a:p>
        </p:txBody>
      </p:sp>
    </p:spTree>
    <p:extLst>
      <p:ext uri="{BB962C8B-B14F-4D97-AF65-F5344CB8AC3E}">
        <p14:creationId xmlns:p14="http://schemas.microsoft.com/office/powerpoint/2010/main" val="3078376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Ingreso a la docencia</a:t>
            </a:r>
            <a:endParaRPr lang="en-US" dirty="0"/>
          </a:p>
        </p:txBody>
      </p:sp>
      <p:sp>
        <p:nvSpPr>
          <p:cNvPr id="3" name="Marcador de contenido 2"/>
          <p:cNvSpPr>
            <a:spLocks noGrp="1"/>
          </p:cNvSpPr>
          <p:nvPr>
            <p:ph idx="1"/>
          </p:nvPr>
        </p:nvSpPr>
        <p:spPr/>
        <p:txBody>
          <a:bodyPr>
            <a:normAutofit fontScale="92500" lnSpcReduction="20000"/>
          </a:bodyPr>
          <a:lstStyle/>
          <a:p>
            <a:r>
              <a:rPr lang="es-AR" dirty="0" smtClean="0"/>
              <a:t>Aclaración con respecto a porcentaje de materias aprobadas y regularidad en la cursada consulta la Resolución 3181-02 Art 108 </a:t>
            </a:r>
            <a:r>
              <a:rPr lang="es-AR" dirty="0" err="1" smtClean="0"/>
              <a:t>inc</a:t>
            </a:r>
            <a:r>
              <a:rPr lang="es-AR" dirty="0" smtClean="0"/>
              <a:t> b-z (archivo en </a:t>
            </a:r>
            <a:r>
              <a:rPr lang="es-AR" dirty="0" err="1" smtClean="0"/>
              <a:t>pdf</a:t>
            </a:r>
            <a:r>
              <a:rPr lang="es-AR" dirty="0" smtClean="0"/>
              <a:t> 24 páginas)</a:t>
            </a:r>
          </a:p>
          <a:p>
            <a:r>
              <a:rPr lang="en-US" dirty="0" smtClean="0">
                <a:hlinkClick r:id="rId2"/>
              </a:rPr>
              <a:t>http://servicios.abc.gov.ar/lainstitucion/organismos/legalytecnicaeducativa/estatuto/art108inc-b-2.pdf</a:t>
            </a:r>
            <a:endParaRPr lang="en-US" dirty="0" smtClean="0"/>
          </a:p>
          <a:p>
            <a:r>
              <a:rPr lang="es-AR" dirty="0" smtClean="0"/>
              <a:t>LOF (listado oficial): Aspirantes con título habilitante o título con capacitación (profesionales) de Abril a Junio a través de pagina </a:t>
            </a:r>
            <a:r>
              <a:rPr lang="es-AR" dirty="0" err="1" smtClean="0"/>
              <a:t>abc</a:t>
            </a:r>
            <a:r>
              <a:rPr lang="es-AR" dirty="0" smtClean="0"/>
              <a:t>.</a:t>
            </a:r>
          </a:p>
          <a:p>
            <a:r>
              <a:rPr lang="es-AR" dirty="0" smtClean="0"/>
              <a:t>108 A (Ampliatorio) Titulo y no llegaron a la inscripción anterior Agosto a Septiembre</a:t>
            </a:r>
          </a:p>
          <a:p>
            <a:r>
              <a:rPr lang="es-AR" dirty="0" smtClean="0"/>
              <a:t>. 108 A (</a:t>
            </a:r>
            <a:r>
              <a:rPr lang="es-AR" dirty="0" err="1" smtClean="0"/>
              <a:t>infine</a:t>
            </a:r>
            <a:r>
              <a:rPr lang="es-AR" dirty="0" smtClean="0"/>
              <a:t>) Titulo docente y que no pudo anotarse en las dos instancias anteriores Febrero a diciembre en SAD (secretaría de Asuntos docentes) de cada distrito.</a:t>
            </a:r>
          </a:p>
          <a:p>
            <a:r>
              <a:rPr lang="es-AR" dirty="0" smtClean="0"/>
              <a:t>. 108 A Superior y Artística Titulo y/o capacitación Agosto/septiembre </a:t>
            </a:r>
            <a:r>
              <a:rPr lang="es-AR" dirty="0" err="1" smtClean="0"/>
              <a:t>Abc</a:t>
            </a:r>
            <a:r>
              <a:rPr lang="es-AR" dirty="0" smtClean="0"/>
              <a:t>.</a:t>
            </a:r>
            <a:endParaRPr lang="en-US" dirty="0"/>
          </a:p>
        </p:txBody>
      </p:sp>
    </p:spTree>
    <p:extLst>
      <p:ext uri="{BB962C8B-B14F-4D97-AF65-F5344CB8AC3E}">
        <p14:creationId xmlns:p14="http://schemas.microsoft.com/office/powerpoint/2010/main" val="21956366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Listados</a:t>
            </a:r>
            <a:endParaRPr lang="en-US" dirty="0"/>
          </a:p>
        </p:txBody>
      </p:sp>
      <p:sp>
        <p:nvSpPr>
          <p:cNvPr id="3" name="Marcador de contenido 2"/>
          <p:cNvSpPr>
            <a:spLocks noGrp="1"/>
          </p:cNvSpPr>
          <p:nvPr>
            <p:ph idx="1"/>
          </p:nvPr>
        </p:nvSpPr>
        <p:spPr/>
        <p:txBody>
          <a:bodyPr/>
          <a:lstStyle/>
          <a:p>
            <a:r>
              <a:rPr lang="es-AR" dirty="0" smtClean="0"/>
              <a:t>108 B (complementario) Título con o sin capacitación o alumnos regulares de nivel terciario o universitario, ordenado por porcentaje de materias aprobadas Agosto/septiembre. </a:t>
            </a:r>
            <a:r>
              <a:rPr lang="es-AR" dirty="0" err="1" smtClean="0"/>
              <a:t>Abc</a:t>
            </a:r>
            <a:r>
              <a:rPr lang="es-AR" dirty="0" smtClean="0"/>
              <a:t>.</a:t>
            </a:r>
          </a:p>
          <a:p>
            <a:r>
              <a:rPr lang="es-AR" dirty="0" smtClean="0"/>
              <a:t>108 (</a:t>
            </a:r>
            <a:r>
              <a:rPr lang="es-AR" dirty="0" err="1" smtClean="0"/>
              <a:t>infine</a:t>
            </a:r>
            <a:r>
              <a:rPr lang="es-AR" dirty="0" smtClean="0"/>
              <a:t>) Todos los ítems del punto anterior, que </a:t>
            </a:r>
            <a:r>
              <a:rPr lang="es-AR" dirty="0" err="1" smtClean="0"/>
              <a:t>mo</a:t>
            </a:r>
            <a:r>
              <a:rPr lang="es-AR" dirty="0" smtClean="0"/>
              <a:t> llegaron en la fecha prevista de febrero a Diciembre.</a:t>
            </a:r>
          </a:p>
          <a:p>
            <a:r>
              <a:rPr lang="es-AR" dirty="0" smtClean="0"/>
              <a:t>Emergencia: Solo se llaman por esta </a:t>
            </a:r>
            <a:r>
              <a:rPr lang="es-AR" smtClean="0"/>
              <a:t>necesidad puntual y </a:t>
            </a:r>
            <a:r>
              <a:rPr lang="es-AR" dirty="0" smtClean="0"/>
              <a:t>que suelen ser de </a:t>
            </a:r>
            <a:r>
              <a:rPr lang="es-AR" smtClean="0"/>
              <a:t>difícil cobertura.</a:t>
            </a:r>
            <a:endParaRPr lang="en-US" dirty="0"/>
          </a:p>
        </p:txBody>
      </p:sp>
    </p:spTree>
    <p:extLst>
      <p:ext uri="{BB962C8B-B14F-4D97-AF65-F5344CB8AC3E}">
        <p14:creationId xmlns:p14="http://schemas.microsoft.com/office/powerpoint/2010/main" val="1777454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Estabilidad Laboral Art 18…</a:t>
            </a:r>
            <a:endParaRPr lang="en-US" dirty="0"/>
          </a:p>
        </p:txBody>
      </p:sp>
      <p:sp>
        <p:nvSpPr>
          <p:cNvPr id="3" name="Marcador de contenido 2"/>
          <p:cNvSpPr>
            <a:spLocks noGrp="1"/>
          </p:cNvSpPr>
          <p:nvPr>
            <p:ph idx="1"/>
          </p:nvPr>
        </p:nvSpPr>
        <p:spPr/>
        <p:txBody>
          <a:bodyPr>
            <a:normAutofit lnSpcReduction="10000"/>
          </a:bodyPr>
          <a:lstStyle/>
          <a:p>
            <a:r>
              <a:rPr lang="es-AR" dirty="0" smtClean="0"/>
              <a:t>- Perdida de la misma con dos calificaciones (set 4) menores a 6 (seis), en un período de 5 años. O una calificación Inferior a 4 (cuatro). (existe la posibilidad de firmar en disconformidad ante la calificación colocada). Elementos probatorios, actas, ausencias injustificadas, observaciones, llegada tarde… .</a:t>
            </a:r>
          </a:p>
          <a:p>
            <a:r>
              <a:rPr lang="es-AR" dirty="0" smtClean="0"/>
              <a:t>En caso de perdida de módulos (situación de disponibilidad). Máximo previsto de acuerdo a lo establecido en artículo 22 (un año con total goce de haberes, los siguientes sin goce), máximo en la </a:t>
            </a:r>
            <a:r>
              <a:rPr lang="es-AR" dirty="0" err="1" smtClean="0"/>
              <a:t>diponibilidad</a:t>
            </a:r>
            <a:r>
              <a:rPr lang="es-AR" dirty="0" smtClean="0"/>
              <a:t> 5 años y se pierde todo derecho.</a:t>
            </a:r>
          </a:p>
          <a:p>
            <a:r>
              <a:rPr lang="es-AR" dirty="0" smtClean="0"/>
              <a:t>Ante la disponibilidad debe ser reubicado transitoriamente, siempre que existan vacantes (tribunal descentralizado).</a:t>
            </a:r>
          </a:p>
          <a:p>
            <a:endParaRPr lang="en-US" dirty="0"/>
          </a:p>
        </p:txBody>
      </p:sp>
    </p:spTree>
    <p:extLst>
      <p:ext uri="{BB962C8B-B14F-4D97-AF65-F5344CB8AC3E}">
        <p14:creationId xmlns:p14="http://schemas.microsoft.com/office/powerpoint/2010/main" val="2809582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Reubicación y remuneración por </a:t>
            </a:r>
            <a:r>
              <a:rPr lang="es-AR" dirty="0" err="1" smtClean="0"/>
              <a:t>antiguedad</a:t>
            </a:r>
            <a:endParaRPr lang="en-US" dirty="0"/>
          </a:p>
        </p:txBody>
      </p:sp>
      <p:sp>
        <p:nvSpPr>
          <p:cNvPr id="3" name="Marcador de contenido 2"/>
          <p:cNvSpPr>
            <a:spLocks noGrp="1"/>
          </p:cNvSpPr>
          <p:nvPr>
            <p:ph idx="1"/>
          </p:nvPr>
        </p:nvSpPr>
        <p:spPr/>
        <p:txBody>
          <a:bodyPr/>
          <a:lstStyle/>
          <a:p>
            <a:r>
              <a:rPr lang="es-AR" dirty="0" smtClean="0"/>
              <a:t>Articulo 24: se ofrece anualmente destino definitivo, en caso de que existan vacantes y antes de realizar al (MAD) movimiento anual docente.</a:t>
            </a:r>
          </a:p>
          <a:p>
            <a:r>
              <a:rPr lang="es-AR" dirty="0" smtClean="0"/>
              <a:t>Cuadro antigüedad: 1 año 10%, 2 20%, 4 30%, 7 40% , 10 50%, 12 60%, 15 70%, 17 80%, 20 100%, 22 110% y 24 120%.</a:t>
            </a:r>
          </a:p>
          <a:p>
            <a:r>
              <a:rPr lang="es-AR" dirty="0" smtClean="0"/>
              <a:t>Si en forma transitoria al docente se le asigna una jerarquía mayor su sueldo se abona con la misma y su antigüedad, ejemplo (art. 75)</a:t>
            </a:r>
          </a:p>
          <a:p>
            <a:endParaRPr lang="es-AR" dirty="0" smtClean="0"/>
          </a:p>
          <a:p>
            <a:endParaRPr lang="en-US" dirty="0"/>
          </a:p>
        </p:txBody>
      </p:sp>
    </p:spTree>
    <p:extLst>
      <p:ext uri="{BB962C8B-B14F-4D97-AF65-F5344CB8AC3E}">
        <p14:creationId xmlns:p14="http://schemas.microsoft.com/office/powerpoint/2010/main" val="1072414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Tribunal de calificaciones (Región)</a:t>
            </a:r>
            <a:endParaRPr lang="en-US" dirty="0"/>
          </a:p>
        </p:txBody>
      </p:sp>
      <p:sp>
        <p:nvSpPr>
          <p:cNvPr id="3" name="Marcador de contenido 2"/>
          <p:cNvSpPr>
            <a:spLocks noGrp="1"/>
          </p:cNvSpPr>
          <p:nvPr>
            <p:ph idx="1"/>
          </p:nvPr>
        </p:nvSpPr>
        <p:spPr/>
        <p:txBody>
          <a:bodyPr/>
          <a:lstStyle/>
          <a:p>
            <a:r>
              <a:rPr lang="es-AR" dirty="0" smtClean="0"/>
              <a:t>Funciones: Fiscalización de orden de mérito, ingreso, provisionalidades y suplencias.</a:t>
            </a:r>
          </a:p>
          <a:p>
            <a:r>
              <a:rPr lang="es-AR" dirty="0" smtClean="0"/>
              <a:t>Pedido de ascenso, reincorporación, traslados y permutas.</a:t>
            </a:r>
          </a:p>
          <a:p>
            <a:r>
              <a:rPr lang="es-AR" dirty="0" smtClean="0"/>
              <a:t>Determinar servicios provisorios (interregionales).</a:t>
            </a:r>
          </a:p>
          <a:p>
            <a:r>
              <a:rPr lang="es-AR" dirty="0" smtClean="0"/>
              <a:t>Interviene en el cambio de funciones (enfermedad o imposibilidad parcial o crónica, en el ultimo caso puede generar jubilación por discapacidad).</a:t>
            </a:r>
          </a:p>
          <a:p>
            <a:r>
              <a:rPr lang="es-AR" dirty="0" smtClean="0"/>
              <a:t>La decisión de el Tribunal solo puede recurrirse con una revocatoria y queda como decisión final el Director de educación y Cultura.</a:t>
            </a:r>
            <a:endParaRPr lang="en-US" dirty="0"/>
          </a:p>
        </p:txBody>
      </p:sp>
    </p:spTree>
    <p:extLst>
      <p:ext uri="{BB962C8B-B14F-4D97-AF65-F5344CB8AC3E}">
        <p14:creationId xmlns:p14="http://schemas.microsoft.com/office/powerpoint/2010/main" val="2154913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Destino de cargos/horas/módulos vacantes</a:t>
            </a:r>
            <a:endParaRPr lang="en-US" dirty="0"/>
          </a:p>
        </p:txBody>
      </p:sp>
      <p:sp>
        <p:nvSpPr>
          <p:cNvPr id="3" name="Marcador de contenido 2"/>
          <p:cNvSpPr>
            <a:spLocks noGrp="1"/>
          </p:cNvSpPr>
          <p:nvPr>
            <p:ph idx="1"/>
          </p:nvPr>
        </p:nvSpPr>
        <p:spPr/>
        <p:txBody>
          <a:bodyPr>
            <a:normAutofit lnSpcReduction="10000"/>
          </a:bodyPr>
          <a:lstStyle/>
          <a:p>
            <a:r>
              <a:rPr lang="es-AR" dirty="0" smtClean="0"/>
              <a:t>Art 54. Antes de la realización del Movimiento anual docente, se ofrecerá vacantes al personal en situación de disponibilidad.</a:t>
            </a:r>
          </a:p>
          <a:p>
            <a:r>
              <a:rPr lang="es-AR" dirty="0" smtClean="0"/>
              <a:t>Distribución. Vacantes, cargos de base y horas catedra 50%</a:t>
            </a:r>
          </a:p>
          <a:p>
            <a:r>
              <a:rPr lang="es-AR" dirty="0" smtClean="0"/>
              <a:t>A) traslados por unidad familiar y de salud, dentro del distrito</a:t>
            </a:r>
          </a:p>
          <a:p>
            <a:r>
              <a:rPr lang="es-AR" dirty="0" smtClean="0"/>
              <a:t>B) Traslado por concentración horaria, dentro del distrito</a:t>
            </a:r>
          </a:p>
          <a:p>
            <a:r>
              <a:rPr lang="es-AR" dirty="0" smtClean="0"/>
              <a:t>C) Traslados no comprendidos en puntos a y b, dentro del distrito (sin razones)</a:t>
            </a:r>
          </a:p>
          <a:p>
            <a:r>
              <a:rPr lang="es-AR" dirty="0" smtClean="0"/>
              <a:t>D) Traslados dentro de la provincia o provincias con convenio </a:t>
            </a:r>
            <a:r>
              <a:rPr lang="es-AR" dirty="0" err="1" smtClean="0"/>
              <a:t>fijandos</a:t>
            </a:r>
            <a:r>
              <a:rPr lang="es-AR" dirty="0" smtClean="0"/>
              <a:t> en el orden a, b y c</a:t>
            </a:r>
          </a:p>
          <a:p>
            <a:r>
              <a:rPr lang="es-AR" dirty="0" smtClean="0"/>
              <a:t>G) Reincorporaciones</a:t>
            </a:r>
            <a:endParaRPr lang="en-US" dirty="0"/>
          </a:p>
        </p:txBody>
      </p:sp>
    </p:spTree>
    <p:extLst>
      <p:ext uri="{BB962C8B-B14F-4D97-AF65-F5344CB8AC3E}">
        <p14:creationId xmlns:p14="http://schemas.microsoft.com/office/powerpoint/2010/main" val="3711351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Ingreso a la docencia.</a:t>
            </a:r>
            <a:endParaRPr lang="en-US" dirty="0"/>
          </a:p>
        </p:txBody>
      </p:sp>
      <p:sp>
        <p:nvSpPr>
          <p:cNvPr id="3" name="Marcador de contenido 2"/>
          <p:cNvSpPr>
            <a:spLocks noGrp="1"/>
          </p:cNvSpPr>
          <p:nvPr>
            <p:ph idx="1"/>
          </p:nvPr>
        </p:nvSpPr>
        <p:spPr/>
        <p:txBody>
          <a:bodyPr>
            <a:normAutofit fontScale="25000" lnSpcReduction="20000"/>
          </a:bodyPr>
          <a:lstStyle/>
          <a:p>
            <a:r>
              <a:rPr lang="es-AR" sz="4800" dirty="0" smtClean="0"/>
              <a:t># del cuadro anterior. Acrecentamiento, posterior a tratar el MAD de acuerdo a disponibilidad de vacantes.</a:t>
            </a:r>
          </a:p>
          <a:p>
            <a:r>
              <a:rPr lang="es-ES" sz="4800" b="1" dirty="0"/>
              <a:t>ARTÍCULO 1.-</a:t>
            </a:r>
            <a:r>
              <a:rPr lang="es-ES" sz="4800" dirty="0"/>
              <a:t> Sustitúyase el inciso a) del artículo 57 de la Ley 10.579 y sus modificatorias el que quedará redactado de la siguiente manera:</a:t>
            </a:r>
          </a:p>
          <a:p>
            <a:r>
              <a:rPr lang="es-ES" sz="4800" dirty="0"/>
              <a:t>“Inciso a) Ser argentino nativo, por opción, naturalizado o extranjero, en estos últimos dos casos haber residido cinco años como mínimo en el país y dominar el idioma castellano.”</a:t>
            </a:r>
          </a:p>
          <a:p>
            <a:r>
              <a:rPr lang="es-ES" sz="4800" dirty="0"/>
              <a:t/>
            </a:r>
            <a:br>
              <a:rPr lang="es-ES" sz="4800" dirty="0"/>
            </a:br>
            <a:r>
              <a:rPr lang="es-ES" sz="4800" b="1" dirty="0"/>
              <a:t>ARTÍCULO 2.-</a:t>
            </a:r>
            <a:r>
              <a:rPr lang="es-ES" sz="4800" dirty="0"/>
              <a:t> </a:t>
            </a:r>
            <a:r>
              <a:rPr lang="es-ES" sz="4800" dirty="0" err="1"/>
              <a:t>Modifícase</a:t>
            </a:r>
            <a:r>
              <a:rPr lang="es-ES" sz="4800" dirty="0"/>
              <a:t> el inciso a) del artículo 108 de la Ley 10.579 y sus modificatorias, el que quedará redactado de la siguiente manera:</a:t>
            </a:r>
          </a:p>
          <a:p>
            <a:r>
              <a:rPr lang="es-ES" sz="4800" dirty="0"/>
              <a:t>“Inciso a): </a:t>
            </a:r>
            <a:r>
              <a:rPr lang="es-ES" sz="4800" b="1" u="sng" dirty="0"/>
              <a:t>La designación de personal provisional y suplente se efectuará en el siguiente orden de prioridad:</a:t>
            </a:r>
            <a:endParaRPr lang="es-ES" sz="4800" dirty="0"/>
          </a:p>
          <a:p>
            <a:r>
              <a:rPr lang="es-ES" sz="4800" dirty="0"/>
              <a:t>a)      Con los postulantes inscriptos en el listado confeccionado por el tribunal de clasificación a tal efecto, los que deberán reunir las condiciones exigidas en el Capítulo XII establecidas para el ingreso en la docencia.”</a:t>
            </a:r>
          </a:p>
          <a:p>
            <a:r>
              <a:rPr lang="es-ES" sz="4800" dirty="0"/>
              <a:t> </a:t>
            </a:r>
          </a:p>
          <a:p>
            <a:r>
              <a:rPr lang="es-ES" sz="4800" b="1" dirty="0"/>
              <a:t>Lo subrayado se encuentra observado por el Decreto de promulgación 19/09 de la presente Ley.</a:t>
            </a:r>
            <a:endParaRPr lang="es-ES" sz="4800" dirty="0"/>
          </a:p>
          <a:p>
            <a:r>
              <a:rPr lang="es-ES" sz="4800" dirty="0"/>
              <a:t> </a:t>
            </a:r>
          </a:p>
          <a:p>
            <a:r>
              <a:rPr lang="es-ES" sz="4800" b="1" dirty="0"/>
              <a:t>ARTÍCULO 3.-</a:t>
            </a:r>
            <a:r>
              <a:rPr lang="es-ES" sz="4800" dirty="0"/>
              <a:t> Comuníquese al Poder Ejecutivo</a:t>
            </a:r>
          </a:p>
          <a:p>
            <a:r>
              <a:rPr lang="es-ES" sz="4800" b="1" dirty="0"/>
              <a:t> </a:t>
            </a:r>
            <a:endParaRPr lang="es-ES" sz="4800" dirty="0"/>
          </a:p>
          <a:p>
            <a:r>
              <a:rPr lang="es-ES" sz="4800" b="1" dirty="0"/>
              <a:t>DEPARTAMENTO DE JEFATURA DE GABINETE Y GOBIERNO</a:t>
            </a:r>
            <a:br>
              <a:rPr lang="es-ES" sz="4800" b="1" dirty="0"/>
            </a:br>
            <a:r>
              <a:rPr lang="es-ES" sz="4800" b="1" dirty="0"/>
              <a:t>DECRETO Nº 19</a:t>
            </a:r>
            <a:endParaRPr lang="es-ES" sz="4800" dirty="0"/>
          </a:p>
          <a:p>
            <a:r>
              <a:rPr lang="es-ES" sz="4800" dirty="0"/>
              <a:t>La Plata, 13 de enero de 2009</a:t>
            </a:r>
          </a:p>
          <a:p>
            <a:r>
              <a:rPr lang="es-ES" sz="4800" dirty="0"/>
              <a:t>VISTO lo actuado en el expediente 2100-37730/09 correspondiente a las actuaciones legislativas E-39/08-09, por el que tramita la promulgación de un proyecto de ley, sancionado por la Honorable Legislatura el 3 de diciembre de 2008, mediante el cual se sustituye el inciso a) del artículo 57 y se modifica el inciso a) del artículo 108 ambos de la Ley Nº 10.579 -Estatuto del Docente-, y</a:t>
            </a:r>
          </a:p>
          <a:p>
            <a:r>
              <a:rPr lang="es-ES" sz="4800" dirty="0"/>
              <a:t>CONSIDERANDO:</a:t>
            </a:r>
            <a:br>
              <a:rPr lang="es-ES" sz="4800" dirty="0"/>
            </a:br>
            <a:r>
              <a:rPr lang="es-ES" sz="4800" dirty="0"/>
              <a:t>Que las citadas prescripciones establecen los requisitos para el ingreso a la docencia en carácter de titular y determinan el orden de prioridad para la designación de personal provisional y suplente respectivamente;</a:t>
            </a:r>
            <a:br>
              <a:rPr lang="es-ES" sz="4800" dirty="0"/>
            </a:br>
            <a:r>
              <a:rPr lang="es-ES" sz="4800" dirty="0"/>
              <a:t>Que se posibilita a los extranjeros el ejercicio de la docencia en la Provincia de Buenos Aires, en la medida que hayan residido cinco (5) años como mínimo en el país y dominen el idioma castellano, adecuando los términos con los preceptos constitucionales nacionales y provinciales y antecedentes jurisprudenciales;</a:t>
            </a:r>
            <a:br>
              <a:rPr lang="es-ES" sz="4800" dirty="0"/>
            </a:br>
            <a:r>
              <a:rPr lang="es-ES" sz="4800" dirty="0"/>
              <a:t>Que el artículo 2° del proyecto sancionado, merece ser observado en cuanto consigna "Inciso a) La designación de personal provisional y suplente se efectuará en el siguiente orden de prioridad:", ya que dicha expresión corresponde al encabezamiento del articulo 108 de la Ley Nº 10.579, que no resulta modificado por la iniciativa en análisis;</a:t>
            </a:r>
            <a:br>
              <a:rPr lang="es-ES" sz="4800" dirty="0"/>
            </a:br>
            <a:r>
              <a:rPr lang="es-ES" sz="4800" dirty="0"/>
              <a:t>Que en atención a los fundamentos expuestos y conforme a razones de oportunidad, mérito y conveniencia, deviene necesario observar parcialmente el texto de la iniciativa citada precedentemente, máxime que la objeción planteada no altera la aplicabilidad, ni va en detrimento de la unidad de la Ley;</a:t>
            </a:r>
            <a:br>
              <a:rPr lang="es-ES" sz="4800" dirty="0"/>
            </a:br>
            <a:r>
              <a:rPr lang="es-ES" sz="4800" dirty="0"/>
              <a:t>Que la presente medida se dicta en uso de las prerrogativas contenidas en los artículos 108 y 144 incisos 2° de la Constitución de la Provincia de Buenos Aires;</a:t>
            </a:r>
            <a:r>
              <a:rPr lang="es-ES" dirty="0"/>
              <a:t/>
            </a:r>
            <a:br>
              <a:rPr lang="es-ES" dirty="0"/>
            </a:br>
            <a:r>
              <a:rPr lang="es-ES" dirty="0"/>
              <a:t>Por ello,</a:t>
            </a:r>
          </a:p>
          <a:p>
            <a:endParaRPr lang="en-US" dirty="0"/>
          </a:p>
        </p:txBody>
      </p:sp>
    </p:spTree>
    <p:extLst>
      <p:ext uri="{BB962C8B-B14F-4D97-AF65-F5344CB8AC3E}">
        <p14:creationId xmlns:p14="http://schemas.microsoft.com/office/powerpoint/2010/main" val="672419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Ley 12770</a:t>
            </a:r>
            <a:endParaRPr lang="en-US" dirty="0"/>
          </a:p>
        </p:txBody>
      </p:sp>
      <p:sp>
        <p:nvSpPr>
          <p:cNvPr id="3" name="Marcador de contenido 2"/>
          <p:cNvSpPr>
            <a:spLocks noGrp="1"/>
          </p:cNvSpPr>
          <p:nvPr>
            <p:ph idx="1"/>
          </p:nvPr>
        </p:nvSpPr>
        <p:spPr/>
        <p:txBody>
          <a:bodyPr>
            <a:normAutofit fontScale="85000" lnSpcReduction="10000"/>
          </a:bodyPr>
          <a:lstStyle/>
          <a:p>
            <a:r>
              <a:rPr lang="es-ES" dirty="0"/>
              <a:t>Art. 1° - Sustitúyase el inc. e) del Art. 57 de la Ley 10.579 y sus modificatorias, por el siguiente:</a:t>
            </a:r>
          </a:p>
          <a:p>
            <a:r>
              <a:rPr lang="es-ES" dirty="0"/>
              <a:t>Inc. e) – Poseer una edad máxima de cincuenta (50) años. </a:t>
            </a:r>
            <a:r>
              <a:rPr lang="es-ES" dirty="0" err="1"/>
              <a:t>Exceptúase</a:t>
            </a:r>
            <a:r>
              <a:rPr lang="es-ES" dirty="0"/>
              <a:t> a los aspirantes a ingresar en el tercer ciclo de la Educación General Básica, la Educación Polimodal y la Educación Superior y a quienes sobrepasando dichos límites, acrediten haber desempeñado dentro de los últimos cinco (5) años, funciones docentes en el mismo nivel y modalidad en establecimientos públicos de gestión estatal o de gestión privada debidamente reconocidos, en jurisdicción nacional o provincial, por un lapso igual a excedido en edad y siempre que no hubieran obtenido los beneficios jubilatorios.</a:t>
            </a:r>
          </a:p>
          <a:p>
            <a:r>
              <a:rPr lang="es-ES" dirty="0"/>
              <a:t>El límite de edad establecido regirá solamente para el agente que realiza el primer ingreso como titular a la rama de la enseñanza correspondiente.</a:t>
            </a:r>
          </a:p>
          <a:p>
            <a:r>
              <a:rPr lang="es-ES" dirty="0"/>
              <a:t>Art. 2° - Comuníquese al Poder Ejecutivo.</a:t>
            </a:r>
          </a:p>
          <a:p>
            <a:endParaRPr lang="en-US" dirty="0"/>
          </a:p>
        </p:txBody>
      </p:sp>
    </p:spTree>
    <p:extLst>
      <p:ext uri="{BB962C8B-B14F-4D97-AF65-F5344CB8AC3E}">
        <p14:creationId xmlns:p14="http://schemas.microsoft.com/office/powerpoint/2010/main" val="2770427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Articulo 59 Ley 10614</a:t>
            </a:r>
            <a:endParaRPr lang="en-US" dirty="0"/>
          </a:p>
        </p:txBody>
      </p:sp>
      <p:sp>
        <p:nvSpPr>
          <p:cNvPr id="3" name="Marcador de contenido 2"/>
          <p:cNvSpPr>
            <a:spLocks noGrp="1"/>
          </p:cNvSpPr>
          <p:nvPr>
            <p:ph idx="1"/>
          </p:nvPr>
        </p:nvSpPr>
        <p:spPr/>
        <p:txBody>
          <a:bodyPr>
            <a:noAutofit/>
          </a:bodyPr>
          <a:lstStyle/>
          <a:p>
            <a:r>
              <a:rPr lang="es-ES" sz="1200" dirty="0" err="1"/>
              <a:t>rtículo</a:t>
            </a:r>
            <a:r>
              <a:rPr lang="es-ES" sz="1200" dirty="0"/>
              <a:t> 28.- El personal docente comprendido en este estatuto no podrá acumular más de:</a:t>
            </a:r>
          </a:p>
          <a:p>
            <a:r>
              <a:rPr lang="es-ES" sz="1200" dirty="0"/>
              <a:t>Un cargo de los ítems VI a XIV del artículo 11 inciso a), o un cargo de los ítems I, II y III del inciso b), o un cargo del ítem I del inciso c) y un cargo de base de cualquier inciso </a:t>
            </a:r>
            <a:r>
              <a:rPr lang="es-ES" sz="1200" dirty="0" err="1"/>
              <a:t>escalafonario</a:t>
            </a:r>
            <a:r>
              <a:rPr lang="es-ES" sz="1200" dirty="0"/>
              <a:t> en distintos establecimientos.</a:t>
            </a:r>
          </a:p>
          <a:p>
            <a:r>
              <a:rPr lang="es-ES" sz="1200" dirty="0"/>
              <a:t>Dos (2) cargos de base en el mismo o distintos establecimientos.</a:t>
            </a:r>
          </a:p>
          <a:p>
            <a:r>
              <a:rPr lang="es-ES" sz="1200" dirty="0"/>
              <a:t> Un (1) cargo de base de cualquier inciso </a:t>
            </a:r>
            <a:r>
              <a:rPr lang="es-ES" sz="1200" dirty="0" err="1"/>
              <a:t>escalafonario</a:t>
            </a:r>
            <a:r>
              <a:rPr lang="es-ES" sz="1200" dirty="0"/>
              <a:t> o un (1) cargo de los ítems VI a XIV del inciso a), o un (1) cargo de los ítems I, II y III del inciso b), o un (1) cargo del ítem I del inciso c) y treinta (30) horas cátedra.</a:t>
            </a:r>
          </a:p>
          <a:p>
            <a:r>
              <a:rPr lang="es-ES" sz="1200" dirty="0"/>
              <a:t>Un (1) cargo de los ítems IV o V del inciso a) y quince (15) horas cátedra en servicio que no estén bajo su supervisión.</a:t>
            </a:r>
          </a:p>
          <a:p>
            <a:r>
              <a:rPr lang="es-ES" sz="1200" dirty="0"/>
              <a:t>Un (1) cargo del ítem III del inciso a) y quince (15) horas cátedra.</a:t>
            </a:r>
          </a:p>
          <a:p>
            <a:r>
              <a:rPr lang="es-ES" sz="1200" dirty="0"/>
              <a:t>Treinta (30) horas cátedra.</a:t>
            </a:r>
          </a:p>
          <a:p>
            <a:r>
              <a:rPr lang="es-ES" sz="1200" dirty="0"/>
              <a:t> </a:t>
            </a:r>
          </a:p>
          <a:p>
            <a:r>
              <a:rPr lang="es-ES" sz="1200" dirty="0"/>
              <a:t>A los efectos de este artículo se computarán los cargos docentes y horas cátedra en jurisdicción de la Provincia de Buenos Aires desempeñados en carácter de titulares.</a:t>
            </a:r>
          </a:p>
          <a:p>
            <a:r>
              <a:rPr lang="es-ES" sz="1200" dirty="0"/>
              <a:t/>
            </a:r>
            <a:br>
              <a:rPr lang="es-ES" sz="1200" dirty="0"/>
            </a:br>
            <a:r>
              <a:rPr lang="es-ES" sz="1200" dirty="0"/>
              <a:t>Artículo 39.- El personal docente titular que, al momento de su cese, acredite una antigüedad mínima de treinta (30) años de servicio y cuya baja no tenga carácter de sanción disciplinaria, tendrá derecho a una retribución especial, sin cargo de reintegro, equivalente a seis (6) mensualidades de su última remuneración regular y permanente, sin descuento de ninguna índole, que deberá serle abonada en una única vez, dentro de los treinta (30) días de producido el cese.</a:t>
            </a:r>
          </a:p>
          <a:p>
            <a:r>
              <a:rPr lang="es-ES" sz="1200" dirty="0"/>
              <a:t>El personal docente que acredite (20) años de servicios recibirá cuatro (4) mensualidades en las mismas condiciones que las establecidas en el párrafo anterior.</a:t>
            </a:r>
          </a:p>
          <a:p>
            <a:r>
              <a:rPr lang="es-ES" sz="1200" dirty="0"/>
              <a:t>A los fines del cobro de la bonificación se considerarán exclusivamente los servicios docentes oficiales prestados en jurisdicción de la Provincia de Buenos Aires, por los cuales haya percibido remuneración. Si el agente falleciera, acreditando en el momento del deceso las condiciones exigidas para la obtención de la retribución especial a que se refiere el primera párrafo, la misma será abonada a sus derecho-habientes en la forma y previo cumplimiento de las condiciones que determine la reglamentación.</a:t>
            </a:r>
          </a:p>
          <a:p>
            <a:endParaRPr lang="en-US" sz="1200" dirty="0"/>
          </a:p>
        </p:txBody>
      </p:sp>
    </p:spTree>
    <p:extLst>
      <p:ext uri="{BB962C8B-B14F-4D97-AF65-F5344CB8AC3E}">
        <p14:creationId xmlns:p14="http://schemas.microsoft.com/office/powerpoint/2010/main" val="3620002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Ley 12537 Componentes del puntaje</a:t>
            </a:r>
            <a:endParaRPr lang="en-US" dirty="0"/>
          </a:p>
        </p:txBody>
      </p:sp>
      <p:sp>
        <p:nvSpPr>
          <p:cNvPr id="3" name="Marcador de contenido 2"/>
          <p:cNvSpPr>
            <a:spLocks noGrp="1"/>
          </p:cNvSpPr>
          <p:nvPr>
            <p:ph idx="1"/>
          </p:nvPr>
        </p:nvSpPr>
        <p:spPr/>
        <p:txBody>
          <a:bodyPr>
            <a:normAutofit fontScale="85000" lnSpcReduction="10000"/>
          </a:bodyPr>
          <a:lstStyle/>
          <a:p>
            <a:r>
              <a:rPr lang="es-ES" dirty="0"/>
              <a:t>         En este proyecto de ley proponemos agregar otro supuesto a tener en cuenta como valorable para el ingreso: el domicilio real del docente. Este aspecto beneficia al profesional que vive en la zona donde se encuentra la escuela, dado que agrega puntaje a sus antecedentes por títulos, antigüedad y ejercicio activo en la rama de la enseñanza a la que aspira ingresar.</a:t>
            </a:r>
          </a:p>
          <a:p>
            <a:r>
              <a:rPr lang="es-ES" dirty="0"/>
              <a:t>            De esta forma las vacantes existentes en el distrito se reparten equitativamente tal cual lo preceptúa el Estatuto del Docente, y asegura el trabajo, en los diferentes establecimientos educativos, a los docentes que allí residen, evitando  –en muchos casos- el desplazamiento de los mismos.</a:t>
            </a:r>
          </a:p>
          <a:p>
            <a:r>
              <a:rPr lang="es-ES" dirty="0"/>
              <a:t>            Creemos justo valorar el lugar de residencia para asegurar que un porcentaje importante de los cargos, módulos u horas cátedra, vacantes, recaiga en los docentes pertenecientes al distrito, motivo por el cual solicitamos a los señores legisladores nos acompañen en la aprobación del presente proyecto.</a:t>
            </a:r>
          </a:p>
          <a:p>
            <a:endParaRPr lang="en-US" dirty="0"/>
          </a:p>
        </p:txBody>
      </p:sp>
    </p:spTree>
    <p:extLst>
      <p:ext uri="{BB962C8B-B14F-4D97-AF65-F5344CB8AC3E}">
        <p14:creationId xmlns:p14="http://schemas.microsoft.com/office/powerpoint/2010/main" val="396161321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TotalTime>
  <Words>995</Words>
  <Application>Microsoft Office PowerPoint</Application>
  <PresentationFormat>Panorámica</PresentationFormat>
  <Paragraphs>84</Paragraphs>
  <Slides>14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14</vt:i4>
      </vt:variant>
    </vt:vector>
  </HeadingPairs>
  <TitlesOfParts>
    <vt:vector size="18" baseType="lpstr">
      <vt:lpstr>Arial</vt:lpstr>
      <vt:lpstr>Calibri</vt:lpstr>
      <vt:lpstr>Calibri Light</vt:lpstr>
      <vt:lpstr>Tema de Office</vt:lpstr>
      <vt:lpstr>Estatuto Docente</vt:lpstr>
      <vt:lpstr>Estabilidad Laboral Art 18…</vt:lpstr>
      <vt:lpstr>Reubicación y remuneración por antiguedad</vt:lpstr>
      <vt:lpstr>Tribunal de calificaciones (Región)</vt:lpstr>
      <vt:lpstr>Destino de cargos/horas/módulos vacantes</vt:lpstr>
      <vt:lpstr>Ingreso a la docencia.</vt:lpstr>
      <vt:lpstr>Ley 12770</vt:lpstr>
      <vt:lpstr>Articulo 59 Ley 10614</vt:lpstr>
      <vt:lpstr>Ley 12537 Componentes del puntaje</vt:lpstr>
      <vt:lpstr>Sanciones Artículos 66 y 68 Estatuto</vt:lpstr>
      <vt:lpstr>Servicio provisorio</vt:lpstr>
      <vt:lpstr>Licencias</vt:lpstr>
      <vt:lpstr>Ingreso a la docencia</vt:lpstr>
      <vt:lpstr>Listados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Estatuto Docente</dc:title>
  <dc:creator>User</dc:creator>
  <cp:lastModifiedBy>User</cp:lastModifiedBy>
  <cp:revision>11</cp:revision>
  <dcterms:created xsi:type="dcterms:W3CDTF">2024-08-25T19:50:43Z</dcterms:created>
  <dcterms:modified xsi:type="dcterms:W3CDTF">2024-08-25T21:27:38Z</dcterms:modified>
</cp:coreProperties>
</file>